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61"/>
  </p:notesMasterIdLst>
  <p:sldIdLst>
    <p:sldId id="256" r:id="rId2"/>
    <p:sldId id="299" r:id="rId3"/>
    <p:sldId id="271" r:id="rId4"/>
    <p:sldId id="285" r:id="rId5"/>
    <p:sldId id="293" r:id="rId6"/>
    <p:sldId id="289" r:id="rId7"/>
    <p:sldId id="274" r:id="rId8"/>
    <p:sldId id="291" r:id="rId9"/>
    <p:sldId id="296" r:id="rId10"/>
    <p:sldId id="295" r:id="rId11"/>
    <p:sldId id="292" r:id="rId12"/>
    <p:sldId id="301" r:id="rId13"/>
    <p:sldId id="302" r:id="rId14"/>
    <p:sldId id="342" r:id="rId15"/>
    <p:sldId id="303" r:id="rId16"/>
    <p:sldId id="304" r:id="rId17"/>
    <p:sldId id="305" r:id="rId18"/>
    <p:sldId id="306" r:id="rId19"/>
    <p:sldId id="308" r:id="rId20"/>
    <p:sldId id="309" r:id="rId21"/>
    <p:sldId id="310" r:id="rId22"/>
    <p:sldId id="278" r:id="rId23"/>
    <p:sldId id="279" r:id="rId24"/>
    <p:sldId id="280" r:id="rId25"/>
    <p:sldId id="311" r:id="rId26"/>
    <p:sldId id="312" r:id="rId27"/>
    <p:sldId id="313" r:id="rId28"/>
    <p:sldId id="314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30" r:id="rId38"/>
    <p:sldId id="331" r:id="rId39"/>
    <p:sldId id="333" r:id="rId40"/>
    <p:sldId id="334" r:id="rId41"/>
    <p:sldId id="332" r:id="rId42"/>
    <p:sldId id="328" r:id="rId43"/>
    <p:sldId id="329" r:id="rId44"/>
    <p:sldId id="315" r:id="rId45"/>
    <p:sldId id="316" r:id="rId46"/>
    <p:sldId id="319" r:id="rId47"/>
    <p:sldId id="341" r:id="rId48"/>
    <p:sldId id="335" r:id="rId49"/>
    <p:sldId id="336" r:id="rId50"/>
    <p:sldId id="337" r:id="rId51"/>
    <p:sldId id="338" r:id="rId52"/>
    <p:sldId id="339" r:id="rId53"/>
    <p:sldId id="340" r:id="rId54"/>
    <p:sldId id="317" r:id="rId55"/>
    <p:sldId id="318" r:id="rId56"/>
    <p:sldId id="294" r:id="rId57"/>
    <p:sldId id="297" r:id="rId58"/>
    <p:sldId id="284" r:id="rId59"/>
    <p:sldId id="300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Resumo" id="{DF4D3E11-6160-4F20-ADB1-A3FDC5B3BD00}">
          <p14:sldIdLst>
            <p14:sldId id="299"/>
          </p14:sldIdLst>
        </p14:section>
        <p14:section name="1. Introdução" id="{631EC9D2-8C10-4D5F-A995-5D804A7B921B}">
          <p14:sldIdLst>
            <p14:sldId id="271"/>
            <p14:sldId id="285"/>
            <p14:sldId id="293"/>
            <p14:sldId id="289"/>
          </p14:sldIdLst>
        </p14:section>
        <p14:section name="2. Marco teórico" id="{7E8B1752-E27E-46C0-B627-BFADF848E454}">
          <p14:sldIdLst>
            <p14:sldId id="274"/>
            <p14:sldId id="291"/>
            <p14:sldId id="296"/>
            <p14:sldId id="295"/>
            <p14:sldId id="292"/>
            <p14:sldId id="301"/>
            <p14:sldId id="302"/>
            <p14:sldId id="342"/>
          </p14:sldIdLst>
        </p14:section>
        <p14:section name="3. Estrutura da Instituição" id="{40CB493A-3A91-4701-BB1E-E71CD519D621}">
          <p14:sldIdLst>
            <p14:sldId id="303"/>
            <p14:sldId id="304"/>
            <p14:sldId id="305"/>
            <p14:sldId id="306"/>
            <p14:sldId id="308"/>
            <p14:sldId id="309"/>
            <p14:sldId id="310"/>
          </p14:sldIdLst>
        </p14:section>
        <p14:section name="4. Modelagem" id="{44107122-2B3F-43BC-8C99-4633C768A6D4}">
          <p14:sldIdLst>
            <p14:sldId id="278"/>
            <p14:sldId id="279"/>
            <p14:sldId id="280"/>
            <p14:sldId id="311"/>
            <p14:sldId id="312"/>
            <p14:sldId id="313"/>
          </p14:sldIdLst>
        </p14:section>
        <p14:section name="5. Desenvolvimento" id="{0E6559F3-DF50-4EC2-9F78-9C35365435C0}">
          <p14:sldIdLst>
            <p14:sldId id="314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30"/>
            <p14:sldId id="331"/>
            <p14:sldId id="333"/>
            <p14:sldId id="334"/>
            <p14:sldId id="332"/>
            <p14:sldId id="328"/>
            <p14:sldId id="329"/>
          </p14:sldIdLst>
        </p14:section>
        <p14:section name="X. Experimentos" id="{06371803-AF61-47EA-8004-443586537D21}">
          <p14:sldIdLst>
            <p14:sldId id="315"/>
          </p14:sldIdLst>
        </p14:section>
        <p14:section name="6. Resultados" id="{53284960-946E-4BE6-903B-C4660CBCB771}">
          <p14:sldIdLst>
            <p14:sldId id="316"/>
            <p14:sldId id="319"/>
            <p14:sldId id="341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7. Conclusões" id="{314D5F90-7A40-4948-B20B-B14B07C83734}">
          <p14:sldIdLst>
            <p14:sldId id="317"/>
            <p14:sldId id="318"/>
          </p14:sldIdLst>
        </p14:section>
        <p14:section name="Referências" id="{F34F419B-E5E7-471F-89DE-278D8A346BD7}">
          <p14:sldIdLst>
            <p14:sldId id="294"/>
            <p14:sldId id="297"/>
            <p14:sldId id="284"/>
          </p14:sldIdLst>
        </p14:section>
        <p14:section name="Fim" id="{22976D6D-4591-4AB9-9441-96511BAE69AE}">
          <p14:sldIdLst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1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86" autoAdjust="0"/>
    <p:restoredTop sz="94923" autoAdjust="0"/>
  </p:normalViewPr>
  <p:slideViewPr>
    <p:cSldViewPr>
      <p:cViewPr varScale="1">
        <p:scale>
          <a:sx n="81" d="100"/>
          <a:sy n="81" d="100"/>
        </p:scale>
        <p:origin x="336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23/05/2024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2.2: MÉTODOS DE resolução </a:t>
            </a:r>
          </a:p>
        </p:txBody>
      </p:sp>
      <p:pic>
        <p:nvPicPr>
          <p:cNvPr id="7" name="Espaço Reservado para Conteúdo 7">
            <a:extLst>
              <a:ext uri="{FF2B5EF4-FFF2-40B4-BE49-F238E27FC236}">
                <a16:creationId xmlns:a16="http://schemas.microsoft.com/office/drawing/2014/main" id="{114566B8-4F92-7581-7A4C-65E54C30A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01" y="1264248"/>
            <a:ext cx="9702393" cy="5291525"/>
          </a:xfrm>
        </p:spPr>
      </p:pic>
      <p:sp>
        <p:nvSpPr>
          <p:cNvPr id="5" name="Espaço Reservado para Rodapé 12">
            <a:extLst>
              <a:ext uri="{FF2B5EF4-FFF2-40B4-BE49-F238E27FC236}">
                <a16:creationId xmlns:a16="http://schemas.microsoft.com/office/drawing/2014/main" id="{CB2B49B2-A29E-8689-BB35-3B74E23B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0966"/>
            <a:ext cx="7827659" cy="377825"/>
          </a:xfrm>
        </p:spPr>
        <p:txBody>
          <a:bodyPr anchor="b"/>
          <a:lstStyle/>
          <a:p>
            <a:r>
              <a:rPr lang="pt-BR" dirty="0"/>
              <a:t>Fonte da Figura 4: </a:t>
            </a:r>
            <a:r>
              <a:rPr lang="es-ES" dirty="0"/>
              <a:t>(ALENCAR et al., 2019b) - editado pelo autor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7557B3-6447-F2A6-B47F-82E5126356C4}"/>
              </a:ext>
            </a:extLst>
          </p:cNvPr>
          <p:cNvSpPr txBox="1"/>
          <p:nvPr/>
        </p:nvSpPr>
        <p:spPr>
          <a:xfrm>
            <a:off x="2540957" y="894916"/>
            <a:ext cx="711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4: análise de publicações relacionadas à Visualização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2961527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2.3: Desafios recorrentes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>
            <a:normAutofit/>
          </a:bodyPr>
          <a:lstStyle/>
          <a:p>
            <a:r>
              <a:rPr lang="pt-BR" dirty="0"/>
              <a:t>Problemas organizacionais (MIRANDA; REY; ROBLES, 2012)</a:t>
            </a:r>
          </a:p>
          <a:p>
            <a:pPr lvl="1"/>
            <a:r>
              <a:rPr lang="pt-BR" dirty="0"/>
              <a:t>Nível de dificuldade do problema</a:t>
            </a:r>
          </a:p>
          <a:p>
            <a:pPr lvl="1"/>
            <a:r>
              <a:rPr lang="pt-BR" dirty="0"/>
              <a:t>Resistência a mudanças e adoção de novas tecnologias</a:t>
            </a:r>
          </a:p>
          <a:p>
            <a:pPr lvl="1"/>
            <a:r>
              <a:rPr lang="pt-BR" dirty="0"/>
              <a:t>Falta de comprometimento</a:t>
            </a:r>
          </a:p>
          <a:p>
            <a:pPr lvl="1"/>
            <a:r>
              <a:rPr lang="pt-BR" dirty="0"/>
              <a:t>Especificidade</a:t>
            </a:r>
          </a:p>
          <a:p>
            <a:pPr lvl="2"/>
            <a:r>
              <a:rPr lang="pt-BR" dirty="0"/>
              <a:t>Modelagem (MURRAY; MÜLLER; RUDOVÁ, 2007): À medida em que a complexidade aumenta, se torna cada vez mais difícil desenvolver uma solução efetiva</a:t>
            </a:r>
          </a:p>
          <a:p>
            <a:pPr lvl="1"/>
            <a:r>
              <a:rPr lang="pt-BR" dirty="0"/>
              <a:t>Interfaces pouco agradáveis</a:t>
            </a:r>
          </a:p>
          <a:p>
            <a:pPr lvl="2"/>
            <a:r>
              <a:rPr lang="pt-BR" sz="1400" b="0" i="0" u="none" strike="noStrike" baseline="0" dirty="0">
                <a:latin typeface="LMRoman12-Regular"/>
              </a:rPr>
              <a:t>Interação Homem-Máquina (ANDRE; DINATA, 2018</a:t>
            </a:r>
            <a:r>
              <a:rPr lang="pt-BR" dirty="0">
                <a:latin typeface="LMRoman12-Regular"/>
              </a:rPr>
              <a:t>; </a:t>
            </a:r>
            <a:r>
              <a:rPr lang="pt-BR" sz="1400" b="0" i="0" u="none" strike="noStrike" baseline="0" dirty="0">
                <a:latin typeface="LMRoman12-Regular"/>
              </a:rPr>
              <a:t>ALENCAR et al., 2019a)</a:t>
            </a:r>
            <a:endParaRPr lang="pt-BR" dirty="0">
              <a:latin typeface="LMRoman12-Regular"/>
            </a:endParaRPr>
          </a:p>
          <a:p>
            <a:r>
              <a:rPr lang="pt-BR" b="0" i="0" u="none" strike="noStrike" baseline="0" dirty="0">
                <a:latin typeface="LMRoman12-Regular"/>
              </a:rPr>
              <a:t>Erros humanos</a:t>
            </a:r>
          </a:p>
        </p:txBody>
      </p:sp>
    </p:spTree>
    <p:extLst>
      <p:ext uri="{BB962C8B-B14F-4D97-AF65-F5344CB8AC3E}">
        <p14:creationId xmlns:p14="http://schemas.microsoft.com/office/powerpoint/2010/main" val="3386733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2.4: </a:t>
            </a:r>
            <a:r>
              <a:rPr lang="pt-BR" i="1" dirty="0"/>
              <a:t>Timetabling</a:t>
            </a:r>
            <a:r>
              <a:rPr lang="pt-BR" dirty="0"/>
              <a:t> na UENF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dirty="0"/>
              <a:t>Sânya Santos (2013)</a:t>
            </a:r>
          </a:p>
          <a:p>
            <a:pPr lvl="1"/>
            <a:r>
              <a:rPr lang="pt-BR" dirty="0"/>
              <a:t>Objetivo: encontrar solução de grade ótima para Ciência da Computação na UENF</a:t>
            </a:r>
          </a:p>
          <a:p>
            <a:pPr lvl="1"/>
            <a:r>
              <a:rPr lang="pt-BR" dirty="0"/>
              <a:t>Apresentou diversos métodos construtivos, de refinamento, podendo usar também meta-heurísticas</a:t>
            </a:r>
          </a:p>
          <a:p>
            <a:pPr lvl="1"/>
            <a:r>
              <a:rPr lang="pt-BR" dirty="0"/>
              <a:t>Utilizou de uma matriz de preferência para a distribuição das disciplinas, com o </a:t>
            </a:r>
            <a:r>
              <a:rPr lang="pt-BR" i="1" dirty="0"/>
              <a:t>Simulated Annealing</a:t>
            </a:r>
            <a:r>
              <a:rPr lang="pt-BR" dirty="0"/>
              <a:t> para otimização</a:t>
            </a:r>
          </a:p>
          <a:p>
            <a:r>
              <a:rPr lang="pt-BR" dirty="0"/>
              <a:t>Ricardo Silveira (2014)</a:t>
            </a:r>
          </a:p>
          <a:p>
            <a:pPr lvl="1"/>
            <a:r>
              <a:rPr lang="pt-BR" dirty="0"/>
              <a:t>Mesmo objetivo que o anterior</a:t>
            </a:r>
          </a:p>
          <a:p>
            <a:pPr lvl="1"/>
            <a:r>
              <a:rPr lang="pt-BR" dirty="0"/>
              <a:t>Métodos heurísticos: Construção Gulosa e Busca Local; Metaheurísticos: </a:t>
            </a:r>
            <a:r>
              <a:rPr lang="pt-BR" i="1" dirty="0"/>
              <a:t>Simulated Annealing</a:t>
            </a:r>
            <a:r>
              <a:rPr lang="pt-BR" dirty="0"/>
              <a:t> e Busca Tabu</a:t>
            </a:r>
          </a:p>
          <a:p>
            <a:pPr lvl="1"/>
            <a:r>
              <a:rPr lang="pt-BR" dirty="0"/>
              <a:t>Linguagem de programação pros métodos: C; pra interface gráfica: Java</a:t>
            </a:r>
          </a:p>
          <a:p>
            <a:pPr lvl="1"/>
            <a:r>
              <a:rPr lang="pt-BR" dirty="0"/>
              <a:t>Gerou quadros de horários alocando professores e disciplinas a horários</a:t>
            </a:r>
          </a:p>
          <a:p>
            <a:pPr lvl="1"/>
            <a:r>
              <a:rPr lang="pt-BR" dirty="0"/>
              <a:t>Trabalhos futuros:</a:t>
            </a:r>
          </a:p>
          <a:p>
            <a:pPr lvl="2"/>
            <a:r>
              <a:rPr lang="pt-BR" dirty="0"/>
              <a:t>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2.5: Erros humanos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2.6: teorias utilizadas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dirty="0"/>
              <a:t>Relaxar restrições para encontrar soluções (DUNKE; NICKEL, 2023; SOUZA, 2000)</a:t>
            </a:r>
          </a:p>
          <a:p>
            <a:r>
              <a:rPr lang="pt-BR" dirty="0"/>
              <a:t>Pontos de vista nas dimensões do problema (PIECHOWIAK, LAMIH, 2004)</a:t>
            </a:r>
          </a:p>
          <a:p>
            <a:pPr algn="l"/>
            <a:r>
              <a:rPr lang="pt-BR" dirty="0"/>
              <a:t>Uso de soluções anteriores (</a:t>
            </a:r>
            <a:r>
              <a:rPr lang="pt-BR" dirty="0" err="1"/>
              <a:t>Arratia</a:t>
            </a:r>
            <a:r>
              <a:rPr lang="pt-BR" dirty="0"/>
              <a:t>-Martinez, Padrón e Torres (2021), Miranda, Rey e Robles (2012), </a:t>
            </a:r>
            <a:r>
              <a:rPr lang="pt-BR" dirty="0" err="1"/>
              <a:t>Piechowiak</a:t>
            </a:r>
            <a:r>
              <a:rPr lang="pt-BR" dirty="0"/>
              <a:t> e </a:t>
            </a:r>
            <a:r>
              <a:rPr lang="pt-BR" dirty="0" err="1"/>
              <a:t>Lamih</a:t>
            </a:r>
            <a:r>
              <a:rPr lang="pt-BR" dirty="0"/>
              <a:t> (2004), Burke et al. (2000))</a:t>
            </a:r>
          </a:p>
          <a:p>
            <a:r>
              <a:rPr lang="pt-BR" dirty="0"/>
              <a:t>Soluções parciais e desvio de conflitos (BURKE et al., 2000)</a:t>
            </a:r>
          </a:p>
          <a:p>
            <a:r>
              <a:rPr lang="pt-BR" dirty="0"/>
              <a:t>Informações ausentes e professores faltantes (</a:t>
            </a:r>
            <a:r>
              <a:rPr lang="pt-BR" dirty="0" err="1"/>
              <a:t>Arratia</a:t>
            </a:r>
            <a:r>
              <a:rPr lang="pt-BR" dirty="0"/>
              <a:t>-Martinez, Padrón e Torres (2021))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4105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Administração Superior</a:t>
            </a:r>
          </a:p>
          <a:p>
            <a:pPr lvl="1"/>
            <a:r>
              <a:rPr lang="pt-BR" dirty="0"/>
              <a:t>Órgão executivo</a:t>
            </a:r>
          </a:p>
          <a:p>
            <a:pPr lvl="2"/>
            <a:r>
              <a:rPr lang="pt-BR" dirty="0"/>
              <a:t>Secretaria Acadêmica</a:t>
            </a:r>
          </a:p>
          <a:p>
            <a:pPr lvl="3"/>
            <a:r>
              <a:rPr lang="pt-BR" dirty="0"/>
              <a:t>Coordenar a divulgação do horário escolar</a:t>
            </a:r>
          </a:p>
          <a:p>
            <a:pPr lvl="3"/>
            <a:r>
              <a:rPr lang="pt-BR" dirty="0"/>
              <a:t>Otimizar os recursos humanos</a:t>
            </a:r>
          </a:p>
          <a:p>
            <a:pPr lvl="3"/>
            <a:r>
              <a:rPr lang="pt-BR" dirty="0"/>
              <a:t>Ampliar as opções de disciplinas para os alunos</a:t>
            </a:r>
          </a:p>
          <a:p>
            <a:pPr lvl="3"/>
            <a:r>
              <a:rPr lang="pt-BR" dirty="0"/>
              <a:t>Centralizar os serviços de registro da vida escolar</a:t>
            </a:r>
          </a:p>
          <a:p>
            <a:r>
              <a:rPr lang="pt-BR" dirty="0"/>
              <a:t>Unidades universitárias de ensino</a:t>
            </a:r>
          </a:p>
          <a:p>
            <a:pPr lvl="1"/>
            <a:r>
              <a:rPr lang="pt-BR" dirty="0"/>
              <a:t>Unidades universitárias de ensino, pesquisa e extensão</a:t>
            </a:r>
          </a:p>
          <a:p>
            <a:pPr lvl="2"/>
            <a:r>
              <a:rPr lang="pt-BR" dirty="0"/>
              <a:t>Centros: Diretor</a:t>
            </a:r>
          </a:p>
          <a:p>
            <a:pPr lvl="3"/>
            <a:r>
              <a:rPr lang="pt-BR" dirty="0"/>
              <a:t>Conselho de Centro</a:t>
            </a:r>
          </a:p>
          <a:p>
            <a:pPr lvl="4"/>
            <a:r>
              <a:rPr lang="pt-BR" dirty="0"/>
              <a:t>Designar, semestralmente, os professores responsáveis pelas disciplinas nos Cursos de Graduação [...] ouvidos os respectivos Laboratórios, Colegiados de Curso e Comissões de Coordenação</a:t>
            </a:r>
          </a:p>
          <a:p>
            <a:pPr lvl="3"/>
            <a:r>
              <a:rPr lang="pt-BR" dirty="0"/>
              <a:t>Laboratórios: Chefes de Laboratório</a:t>
            </a:r>
          </a:p>
          <a:p>
            <a:pPr lvl="4"/>
            <a:r>
              <a:rPr lang="pt-BR" dirty="0"/>
              <a:t>“menor parte da estrutura universitária para todos os efeitos de organização administrativa, didático-científica, distribuição de pessoal e de representação nos órgãos colegiados da UENF”</a:t>
            </a:r>
          </a:p>
        </p:txBody>
      </p:sp>
    </p:spTree>
    <p:extLst>
      <p:ext uri="{BB962C8B-B14F-4D97-AF65-F5344CB8AC3E}">
        <p14:creationId xmlns:p14="http://schemas.microsoft.com/office/powerpoint/2010/main" val="1043553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Responsáveis pela criação das grades horárias</a:t>
            </a:r>
          </a:p>
          <a:p>
            <a:pPr lvl="1"/>
            <a:r>
              <a:rPr lang="pt-BR" b="1" dirty="0"/>
              <a:t>Secretaria Acadêmica</a:t>
            </a:r>
            <a:r>
              <a:rPr lang="pt-BR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b="1" dirty="0"/>
              <a:t>Câmara de Graduação</a:t>
            </a:r>
            <a:r>
              <a:rPr lang="pt-BR" dirty="0"/>
              <a:t>: aprovar e modificar o calendário acadêmico; sugerir vagas de bolsistas;</a:t>
            </a:r>
          </a:p>
          <a:p>
            <a:pPr lvl="1"/>
            <a:r>
              <a:rPr lang="pt-BR" b="1" dirty="0"/>
              <a:t>Direção de Centro</a:t>
            </a:r>
            <a:r>
              <a:rPr lang="pt-BR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b="1" dirty="0"/>
              <a:t>Chefia do Laboratório</a:t>
            </a:r>
            <a:r>
              <a:rPr lang="pt-BR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b="1" dirty="0"/>
              <a:t>Coordenação do Curso</a:t>
            </a:r>
            <a:r>
              <a:rPr lang="pt-BR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b="1" dirty="0"/>
              <a:t>Sistema Acadêmico</a:t>
            </a:r>
            <a:r>
              <a:rPr lang="pt-BR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3.2: Entrevistas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Espaço Reservado para Conteúdo 2">
                <a:extLst>
                  <a:ext uri="{FF2B5EF4-FFF2-40B4-BE49-F238E27FC236}">
                    <a16:creationId xmlns:a16="http://schemas.microsoft.com/office/drawing/2014/main" id="{4B6C46E9-39E0-1AA6-AD51-9AF92FAC97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936" y="1268976"/>
                <a:ext cx="10131425" cy="504005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pt-BR" b="1" dirty="0"/>
                  <a:t>Direção do CCT</a:t>
                </a:r>
                <a:r>
                  <a:rPr lang="pt-BR" dirty="0"/>
                  <a:t>: entendimento de como o processo é realizado atualmente e quais são os padrões recorrentes</a:t>
                </a:r>
                <a:endParaRPr lang="pt-BR" b="1" dirty="0"/>
              </a:p>
              <a:p>
                <a:r>
                  <a:rPr lang="pt-BR" b="1" dirty="0"/>
                  <a:t>Desenvolvedor do sistema acadêmico</a:t>
                </a:r>
                <a:r>
                  <a:rPr lang="pt-BR" dirty="0"/>
                  <a:t>: busca por uma integração do projeto com o Sistema Acadêmico vigente</a:t>
                </a:r>
                <a:endParaRPr lang="pt-BR" b="1" dirty="0"/>
              </a:p>
              <a:p>
                <a:r>
                  <a:rPr lang="pt-BR" b="1" dirty="0"/>
                  <a:t>Chefia do Laboratório de Matemática</a:t>
                </a:r>
                <a:r>
                  <a:rPr lang="pt-BR" dirty="0"/>
                  <a:t>: apontamentos sobre problemáticas envolvendo a realocação de horários das turmas</a:t>
                </a:r>
              </a:p>
              <a:p>
                <a:r>
                  <a:rPr lang="pt-BR" b="1" dirty="0"/>
                  <a:t>Responsável pela Secretaria Acadêmica (SECACAD)</a:t>
                </a:r>
                <a:r>
                  <a:rPr lang="pt-BR" dirty="0"/>
                  <a:t>: informação sobre a impossibilidade de cessão de dados de alunos mesmo que anonimizados, a não ser por intermédio de formulário de pesquisa; definição da sequência de atribuição das variáveis: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i="1" dirty="0">
                        <a:latin typeface="Cambria Math" panose="02040503050406030204" pitchFamily="18" charset="0"/>
                      </a:rPr>
                      <m:t>Demandas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𝑃𝑟𝑜𝑓𝑒𝑠𝑠𝑜𝑟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𝑆𝑎𝑙𝑎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𝐻𝑜𝑟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𝑟𝑖𝑜</m:t>
                    </m:r>
                  </m:oMath>
                </a14:m>
                <a:r>
                  <a:rPr lang="pt-BR" dirty="0"/>
                  <a:t>; Inexistência de um registro oficial das salas e suas capacidades; Possibilidade de se excluir manualmente inscrição de alunos</a:t>
                </a:r>
              </a:p>
              <a:p>
                <a:r>
                  <a:rPr lang="pt-BR" b="1" dirty="0"/>
                  <a:t>Coordenação de Computação</a:t>
                </a:r>
                <a:r>
                  <a:rPr lang="pt-BR" dirty="0"/>
                  <a:t>: turmas fixas e imutáveis; corpo docente de computação reduzido sendo complementado por bolsistas de docência complementar; salas culturalmente alocadas para determinados cursos; preferência por turmas com horários em pares; </a:t>
                </a:r>
              </a:p>
            </p:txBody>
          </p:sp>
        </mc:Choice>
        <mc:Fallback>
          <p:sp>
            <p:nvSpPr>
              <p:cNvPr id="9" name="Espaço Reservado para Conteúdo 2">
                <a:extLst>
                  <a:ext uri="{FF2B5EF4-FFF2-40B4-BE49-F238E27FC236}">
                    <a16:creationId xmlns:a16="http://schemas.microsoft.com/office/drawing/2014/main" id="{4B6C46E9-39E0-1AA6-AD51-9AF92FAC9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36" y="1268976"/>
                <a:ext cx="10131425" cy="5040056"/>
              </a:xfrm>
              <a:blipFill>
                <a:blip r:embed="rId2"/>
                <a:stretch>
                  <a:fillRect l="-361" t="-605" r="-1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926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3.2: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  <a:endParaRPr lang="pt-BR" sz="1800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Objetivo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averiguar se o processo de criação de grades horárias realizada na UENF se apresenta como uma tarefa problemática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Há um certo grau de insatisfação por parte dos responsáveis pelo processo de criação da grade horária;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Embora funcione, apresenta gargalos, principalmente na parte de passagem de informação entre os diversos setores;</a:t>
            </a:r>
          </a:p>
        </p:txBody>
      </p:sp>
    </p:spTree>
    <p:extLst>
      <p:ext uri="{BB962C8B-B14F-4D97-AF65-F5344CB8AC3E}">
        <p14:creationId xmlns:p14="http://schemas.microsoft.com/office/powerpoint/2010/main" val="3560314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período letivo acaba;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 se inscrevem;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3.3: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310059"/>
          </a:xfrm>
        </p:spPr>
        <p:txBody>
          <a:bodyPr anchor="t">
            <a:normAutofit/>
          </a:bodyPr>
          <a:lstStyle/>
          <a:p>
            <a:pPr algn="just"/>
            <a:r>
              <a:rPr lang="pt-BR" dirty="0"/>
              <a:t>Problema &gt; criação de grades horárias &gt; em universidades &gt; UENF &gt; CC</a:t>
            </a:r>
          </a:p>
          <a:p>
            <a:pPr algn="just"/>
            <a:r>
              <a:rPr lang="pt-BR" dirty="0"/>
              <a:t>Salas, disciplinas, professores, cursos, turmas, horários, alunos, etc.</a:t>
            </a:r>
          </a:p>
          <a:p>
            <a:pPr algn="just"/>
            <a:r>
              <a:rPr lang="pt-BR" dirty="0"/>
              <a:t>Problemas na modelagem das instituições: entrevistas e pesquisas</a:t>
            </a:r>
          </a:p>
          <a:p>
            <a:pPr algn="just"/>
            <a:r>
              <a:rPr lang="pt-BR" dirty="0"/>
              <a:t>Sequência de criação das grades</a:t>
            </a:r>
          </a:p>
          <a:p>
            <a:pPr algn="just"/>
            <a:r>
              <a:rPr lang="pt-BR" dirty="0"/>
              <a:t>Desenvolvimento de um sistema de suporte à decisão</a:t>
            </a:r>
          </a:p>
          <a:p>
            <a:pPr lvl="1" algn="just"/>
            <a:r>
              <a:rPr lang="pt-BR" dirty="0"/>
              <a:t>JavaScript + biblioteca React</a:t>
            </a:r>
          </a:p>
          <a:p>
            <a:pPr lvl="1" algn="just"/>
            <a:r>
              <a:rPr lang="pt-BR" dirty="0"/>
              <a:t>GitHub Pages + AWS</a:t>
            </a:r>
          </a:p>
          <a:p>
            <a:pPr lvl="1" algn="just"/>
            <a:r>
              <a:rPr lang="pt-BR" dirty="0"/>
              <a:t>Funções: CRUD; Solução inicial para CC; Visualizar e corrigir conflitos; Análise histórica dos dados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RESUMO</a:t>
            </a:r>
          </a:p>
        </p:txBody>
      </p:sp>
    </p:spTree>
    <p:extLst>
      <p:ext uri="{BB962C8B-B14F-4D97-AF65-F5344CB8AC3E}">
        <p14:creationId xmlns:p14="http://schemas.microsoft.com/office/powerpoint/2010/main" val="692087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Pesquisa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Formulário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Perguntas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Opiniões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Métricas numéricas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Resposta aberta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Motivações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Marco temporal comparativo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Percepção dos estudantes quanto ao atual resultado do processo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Resultados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207 alunos: 96 CCT, 40 Biologia, 29 Ciência da Computação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90% dos respondentes deixaram de se inscrever em disciplina por conflito de horário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100% dos respondentes consideram que a universidade deveria oferecer horários diferentes para as disciplinas mais demandadas para evitar conflitos com outras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81% dos respondentes, em caso de conflito, escolhem a disciplina que “prende” mais matérias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3.4: Formulário quantitativo aos discentes</a:t>
            </a:r>
          </a:p>
        </p:txBody>
      </p:sp>
    </p:spTree>
    <p:extLst>
      <p:ext uri="{BB962C8B-B14F-4D97-AF65-F5344CB8AC3E}">
        <p14:creationId xmlns:p14="http://schemas.microsoft.com/office/powerpoint/2010/main" val="64152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Físico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Prédios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Salas: centros e cursos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Organização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Centros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Laboratórios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Cursos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PPC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Turmas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Grade horária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Entidades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Professores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Disciplinas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Horários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3.5: Relações entre 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FEF2E9-6631-00A9-B47B-48E295248D8D}"/>
              </a:ext>
            </a:extLst>
          </p:cNvPr>
          <p:cNvSpPr txBox="1"/>
          <p:nvPr/>
        </p:nvSpPr>
        <p:spPr>
          <a:xfrm>
            <a:off x="7278134" y="724664"/>
            <a:ext cx="43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Figura 6: relações entre as variáveis na UENF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37E1477E-DBCF-64AB-BC8B-CAFE4F9D4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2491" y="1135909"/>
            <a:ext cx="4763573" cy="5577859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F7D2962F-78B6-1B73-FC95-B9A98A59F8F8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</a:t>
            </a:r>
            <a:r>
              <a:rPr lang="pt-BR" sz="1000" dirty="0"/>
              <a:t>relações entre as variáveis na UENF - autoria própria</a:t>
            </a:r>
            <a:r>
              <a:rPr lang="pt-BR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/>
          <a:lstStyle/>
          <a:p>
            <a:r>
              <a:rPr lang="pt-BR" dirty="0"/>
              <a:t>Modelagem 3.1: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5: Miranda, Rey e Robles (2012) - adaptado.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9FA0BB1-8B57-A340-DD0F-85A817663BCF}"/>
              </a:ext>
            </a:extLst>
          </p:cNvPr>
          <p:cNvGrpSpPr/>
          <p:nvPr/>
        </p:nvGrpSpPr>
        <p:grpSpPr>
          <a:xfrm>
            <a:off x="1686230" y="682751"/>
            <a:ext cx="8819540" cy="4450301"/>
            <a:chOff x="1720857" y="792492"/>
            <a:chExt cx="7435696" cy="392485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A2C4051-FC0F-20B6-E7EE-B8132C35D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720857" y="1118217"/>
              <a:ext cx="7435696" cy="3599134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E56E647-6CE8-F4A6-8168-29072B25E5ED}"/>
                </a:ext>
              </a:extLst>
            </p:cNvPr>
            <p:cNvSpPr txBox="1"/>
            <p:nvPr/>
          </p:nvSpPr>
          <p:spPr>
            <a:xfrm>
              <a:off x="3587151" y="792492"/>
              <a:ext cx="3703107" cy="325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Figura 5: Estágios de execução organizacional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7F2BCF2-8ECC-4CC9-3E17-77C271513F5E}"/>
              </a:ext>
            </a:extLst>
          </p:cNvPr>
          <p:cNvGrpSpPr/>
          <p:nvPr/>
        </p:nvGrpSpPr>
        <p:grpSpPr>
          <a:xfrm>
            <a:off x="3339950" y="822147"/>
            <a:ext cx="5512099" cy="5213705"/>
            <a:chOff x="3339950" y="767334"/>
            <a:chExt cx="5512099" cy="5213705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0904FE38-0D03-8BC9-05F6-14AF0BE43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9950" y="1275231"/>
              <a:ext cx="5512099" cy="4705808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80385DA-C387-C521-70EF-74683942FB9B}"/>
                </a:ext>
              </a:extLst>
            </p:cNvPr>
            <p:cNvSpPr txBox="1"/>
            <p:nvPr/>
          </p:nvSpPr>
          <p:spPr>
            <a:xfrm>
              <a:off x="3455793" y="767334"/>
              <a:ext cx="5280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Figura 6: Ciclo de ações durante o desenvolvimento</a:t>
              </a:r>
            </a:p>
          </p:txBody>
        </p:sp>
      </p:grpSp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o autor, inspirado na ilustração de (ANDRE; DINATA, 2018).</a:t>
            </a:r>
          </a:p>
        </p:txBody>
      </p:sp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O sistema deve</a:t>
            </a:r>
          </a:p>
          <a:p>
            <a:pPr lvl="1"/>
            <a:r>
              <a:rPr lang="pt-BR" dirty="0"/>
              <a:t>Auxiliar a coordenação de Ciência da Computação na criação de grades horárias;</a:t>
            </a:r>
          </a:p>
          <a:p>
            <a:pPr lvl="1"/>
            <a:r>
              <a:rPr lang="pt-BR" dirty="0"/>
              <a:t>Permitir alteração nos dados de disciplinas, professores, salas, alunos, turmas e horários;</a:t>
            </a:r>
          </a:p>
          <a:p>
            <a:pPr lvl="1"/>
            <a:r>
              <a:rPr lang="pt-BR" dirty="0"/>
              <a:t>Identificar e representar de forma visual os conflitos, além de permitir sua correção;</a:t>
            </a:r>
          </a:p>
          <a:p>
            <a:pPr lvl="1"/>
            <a:r>
              <a:rPr lang="pt-BR" dirty="0"/>
              <a:t>Criar uma grade horária inicial</a:t>
            </a:r>
          </a:p>
          <a:p>
            <a:pPr lvl="1"/>
            <a:r>
              <a:rPr lang="pt-BR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3.4: Banco de dados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69E8EF4-4183-FB92-988E-36BD84657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972" y="1358977"/>
            <a:ext cx="83820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C229CAC-1A40-7980-0B09-E966E9A66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Diagrama conceitual geral</a:t>
            </a:r>
          </a:p>
          <a:p>
            <a:pPr lvl="1"/>
            <a:r>
              <a:rPr lang="pt-BR" dirty="0"/>
              <a:t>Utilidade futura</a:t>
            </a:r>
          </a:p>
          <a:p>
            <a:pPr lvl="1"/>
            <a:r>
              <a:rPr lang="pt-BR" dirty="0"/>
              <a:t>Mais diagramas a seguir</a:t>
            </a:r>
          </a:p>
        </p:txBody>
      </p: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/>
              <a:t>Frontend</a:t>
            </a:r>
          </a:p>
          <a:p>
            <a:pPr lvl="1"/>
            <a:r>
              <a:rPr lang="pt-BR" dirty="0"/>
              <a:t>HTTP</a:t>
            </a:r>
          </a:p>
          <a:p>
            <a:pPr lvl="1"/>
            <a:r>
              <a:rPr lang="pt-BR" dirty="0"/>
              <a:t>JSON</a:t>
            </a:r>
          </a:p>
          <a:p>
            <a:r>
              <a:rPr lang="en-US" i="1" dirty="0"/>
              <a:t>Endpoints</a:t>
            </a:r>
          </a:p>
          <a:p>
            <a:pPr lvl="1"/>
            <a:r>
              <a:rPr lang="pt-BR" dirty="0"/>
              <a:t>Recebe requisições em rotas e as encaminha</a:t>
            </a:r>
          </a:p>
          <a:p>
            <a:r>
              <a:rPr lang="pt-BR" dirty="0"/>
              <a:t>Funções de execução</a:t>
            </a:r>
          </a:p>
          <a:p>
            <a:pPr lvl="1"/>
            <a:r>
              <a:rPr lang="pt-BR" dirty="0"/>
              <a:t>Interagem diretamente com o banco de dados e preparam os dados de retorno</a:t>
            </a:r>
          </a:p>
          <a:p>
            <a:r>
              <a:rPr lang="pt-BR" dirty="0"/>
              <a:t>Banco de dados</a:t>
            </a:r>
          </a:p>
          <a:p>
            <a:pPr lvl="1"/>
            <a:r>
              <a:rPr lang="pt-BR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Santos (2013) e Silveira (2014)</a:t>
            </a:r>
          </a:p>
          <a:p>
            <a:pPr lvl="1"/>
            <a:r>
              <a:rPr lang="pt-BR" dirty="0"/>
              <a:t>Limite de cinco disciplinas por horários</a:t>
            </a:r>
          </a:p>
          <a:p>
            <a:pPr lvl="2"/>
            <a:r>
              <a:rPr lang="pt-BR" dirty="0"/>
              <a:t>Atraso esperado</a:t>
            </a:r>
          </a:p>
          <a:p>
            <a:pPr lvl="1"/>
            <a:r>
              <a:rPr lang="pt-BR" dirty="0"/>
              <a:t>Distribuição de salas</a:t>
            </a:r>
          </a:p>
          <a:p>
            <a:pPr lvl="2"/>
            <a:r>
              <a:rPr lang="pt-BR" dirty="0"/>
              <a:t>Escopo da coordenação e CCT</a:t>
            </a:r>
          </a:p>
          <a:p>
            <a:pPr lvl="1"/>
            <a:r>
              <a:rPr lang="pt-BR" dirty="0"/>
              <a:t>Preferência por professores associados e contratados</a:t>
            </a:r>
          </a:p>
          <a:p>
            <a:pPr lvl="1"/>
            <a:r>
              <a:rPr lang="pt-BR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Projetos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Andamento dos alunos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Cálculo de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Obter PDFs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Converter em texto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Estruturar dados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Obter disciplinas aprovadas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Calcular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Mesclar demandas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Exportar como texto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407DE3-8936-3128-9290-DF8342964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40" y="998973"/>
            <a:ext cx="7015057" cy="430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Acesso aos dados acadêmicos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6C6C2E-674E-77A2-4737-D3EE0EA18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dirty="0"/>
              <a:t>Integração com o Sistema Acadêmico da UENF</a:t>
            </a:r>
          </a:p>
          <a:p>
            <a:pPr lvl="1"/>
            <a:r>
              <a:rPr lang="pt-BR" dirty="0"/>
              <a:t>Entrevistas</a:t>
            </a:r>
          </a:p>
          <a:p>
            <a:pPr lvl="1"/>
            <a:r>
              <a:rPr lang="pt-BR" b="0" i="0" u="none" strike="noStrike" baseline="0" dirty="0">
                <a:latin typeface="LMRoman12-Regular"/>
              </a:rPr>
              <a:t>alínea b do inciso 2º do artigo 4º do capítulo 1 da Lei Nº 13.709, de 14 de agosto de 2018</a:t>
            </a:r>
          </a:p>
          <a:p>
            <a:pPr lvl="1"/>
            <a:r>
              <a:rPr lang="pt-BR" b="0" i="0" u="none" strike="noStrike" baseline="0" dirty="0">
                <a:latin typeface="LMRoman12-Regular"/>
              </a:rPr>
              <a:t>Art. 1º Esta Lei dispõe sobre o tratamento de dados pessoais, inclusive nos meios digitais, por pessoa natural ou por pessoa jurídica de direito público ou privado, com o objetivo de proteger os direitos fundamentais de liberdade e de privacidade e o livre desenvolvimento da personalidade da pessoa natural.</a:t>
            </a:r>
          </a:p>
          <a:p>
            <a:pPr lvl="1"/>
            <a:r>
              <a:rPr lang="pt-BR" dirty="0"/>
              <a:t>Art. 4º Esta Lei não se aplica ao tratamento de dados pessoais:</a:t>
            </a:r>
          </a:p>
          <a:p>
            <a:pPr lvl="2"/>
            <a:r>
              <a:rPr lang="pt-BR" dirty="0"/>
              <a:t>II - realizado para fins exclusivamente:</a:t>
            </a:r>
          </a:p>
          <a:p>
            <a:pPr lvl="3"/>
            <a:r>
              <a:rPr lang="pt-BR" dirty="0"/>
              <a:t>b) acadêmicos, aplicando-se a esta hipótese os </a:t>
            </a:r>
            <a:r>
              <a:rPr lang="pt-BR" dirty="0" err="1"/>
              <a:t>arts</a:t>
            </a:r>
            <a:r>
              <a:rPr lang="pt-BR" dirty="0"/>
              <a:t>. 7º e 11 desta Lei;</a:t>
            </a:r>
          </a:p>
          <a:p>
            <a:pPr lvl="1"/>
            <a:r>
              <a:rPr lang="pt-BR" dirty="0"/>
              <a:t>Art. 7º O tratamento de dados pessoais somente poderá ser realizado nas seguintes hipóteses:</a:t>
            </a:r>
          </a:p>
          <a:p>
            <a:pPr lvl="2"/>
            <a:r>
              <a:rPr lang="pt-BR" dirty="0"/>
              <a:t>IV - para a realização de estudos por órgão de pesquisa, garantida, sempre que possível, a anonimização dos dados pessoais;</a:t>
            </a:r>
          </a:p>
          <a:p>
            <a:pPr lvl="1"/>
            <a:r>
              <a:rPr lang="pt-BR" dirty="0"/>
              <a:t>Art. 11. O tratamento de dados pessoais sensíveis somente poderá ocorrer nas seguintes hipóteses:</a:t>
            </a:r>
          </a:p>
          <a:p>
            <a:pPr lvl="2"/>
            <a:r>
              <a:rPr lang="pt-BR" dirty="0"/>
              <a:t>II - sem fornecimento de consentimento do titular, nas hipóteses em que for indispensável para:</a:t>
            </a:r>
          </a:p>
          <a:p>
            <a:pPr lvl="3"/>
            <a:r>
              <a:rPr lang="pt-BR" dirty="0"/>
              <a:t>c) realização de estudos por órgão de pesquisa, garantida, sempre que possível, a anonimização dos dados pessoais sensíveis;</a:t>
            </a:r>
          </a:p>
          <a:p>
            <a:pPr lvl="3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253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/>
          <a:lstStyle/>
          <a:p>
            <a:r>
              <a:rPr lang="pt-BR" dirty="0"/>
              <a:t>Ensino superior, duração, mercado de trabalho e evasão</a:t>
            </a:r>
          </a:p>
          <a:p>
            <a:r>
              <a:rPr lang="pt-BR" dirty="0"/>
              <a:t>Progressão incerta: trancamento, transferências, reprovações, empregos, professores</a:t>
            </a:r>
          </a:p>
          <a:p>
            <a:r>
              <a:rPr lang="pt-BR" dirty="0"/>
              <a:t>Disciplinas ministradas semestralmente</a:t>
            </a:r>
          </a:p>
          <a:p>
            <a:pPr lvl="1"/>
            <a:r>
              <a:rPr lang="pt-BR" dirty="0"/>
              <a:t>Quais?</a:t>
            </a:r>
          </a:p>
          <a:p>
            <a:pPr lvl="1"/>
            <a:r>
              <a:rPr lang="pt-BR" dirty="0"/>
              <a:t>Por quem?</a:t>
            </a:r>
          </a:p>
          <a:p>
            <a:pPr lvl="1"/>
            <a:r>
              <a:rPr lang="pt-BR" dirty="0"/>
              <a:t>Quando?</a:t>
            </a:r>
          </a:p>
          <a:p>
            <a:pPr lvl="1"/>
            <a:r>
              <a:rPr lang="pt-BR" dirty="0"/>
              <a:t>Onde?</a:t>
            </a:r>
          </a:p>
          <a:p>
            <a:pPr lvl="1"/>
            <a:r>
              <a:rPr lang="pt-BR" dirty="0"/>
              <a:t>Para quem?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BBBA3C-1D25-0E5F-C55B-D32550B55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Componentes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Páginas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1AABB38-4452-C109-65EA-966324677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543" y="-73155"/>
            <a:ext cx="4135525" cy="29408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DE0E7A0-EFF0-51C9-28ED-C988B4949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063" y="4029413"/>
            <a:ext cx="4135525" cy="294081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737AB40-E523-2376-4306-D48A7B27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596" y="4029413"/>
            <a:ext cx="4062648" cy="288899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A33406B-332C-7F79-9223-54C3F749F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9538" y="4029413"/>
            <a:ext cx="4135525" cy="294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5" y="5139019"/>
            <a:ext cx="4943475" cy="1600200"/>
          </a:xfr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FC9FA30-84DE-7F96-CA18-7611913BE9AE}"/>
              </a:ext>
            </a:extLst>
          </p:cNvPr>
          <p:cNvSpPr txBox="1">
            <a:spLocks/>
          </p:cNvSpPr>
          <p:nvPr/>
        </p:nvSpPr>
        <p:spPr>
          <a:xfrm>
            <a:off x="335936" y="1268976"/>
            <a:ext cx="10131425" cy="504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i="1" dirty="0"/>
              <a:t>Stack</a:t>
            </a:r>
          </a:p>
          <a:p>
            <a:r>
              <a:rPr lang="pt-BR" dirty="0" err="1"/>
              <a:t>MVPs</a:t>
            </a:r>
            <a:endParaRPr lang="pt-BR" dirty="0"/>
          </a:p>
          <a:p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AD4A27-16DC-1723-CE13-E67B5F989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503" y="682751"/>
            <a:ext cx="85248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Bibliotecas</a:t>
            </a:r>
          </a:p>
          <a:p>
            <a:pPr lvl="1"/>
            <a:r>
              <a:rPr lang="pt-BR" dirty="0"/>
              <a:t>React </a:t>
            </a:r>
            <a:r>
              <a:rPr lang="pt-BR" dirty="0" err="1"/>
              <a:t>Select</a:t>
            </a:r>
            <a:endParaRPr lang="pt-BR" dirty="0"/>
          </a:p>
          <a:p>
            <a:pPr lvl="1"/>
            <a:r>
              <a:rPr lang="pt-BR" dirty="0"/>
              <a:t>React </a:t>
            </a:r>
            <a:r>
              <a:rPr lang="pt-BR" dirty="0" err="1"/>
              <a:t>Router</a:t>
            </a:r>
            <a:endParaRPr lang="pt-BR" dirty="0"/>
          </a:p>
          <a:p>
            <a:r>
              <a:rPr lang="pt-BR" dirty="0"/>
              <a:t>Banco de dados preliminar</a:t>
            </a:r>
          </a:p>
          <a:p>
            <a:pPr lvl="1"/>
            <a:r>
              <a:rPr lang="pt-BR" dirty="0"/>
              <a:t>JSON</a:t>
            </a:r>
          </a:p>
          <a:p>
            <a:r>
              <a:rPr lang="pt-BR" dirty="0"/>
              <a:t>Primeiras funcionalidades</a:t>
            </a:r>
          </a:p>
          <a:p>
            <a:pPr lvl="1"/>
            <a:r>
              <a:rPr lang="pt-BR" dirty="0"/>
              <a:t>CRUD</a:t>
            </a:r>
          </a:p>
          <a:p>
            <a:pPr lvl="1"/>
            <a:r>
              <a:rPr lang="pt-BR" dirty="0"/>
              <a:t>Primeiros conflitos</a:t>
            </a:r>
          </a:p>
          <a:p>
            <a:r>
              <a:rPr lang="pt-BR" dirty="0"/>
              <a:t>Outras funcionalidades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Progressão dos alunos</a:t>
            </a:r>
          </a:p>
          <a:p>
            <a:pPr lvl="1"/>
            <a:r>
              <a:rPr lang="pt-BR" dirty="0"/>
              <a:t>Recursos da sala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A9CE39-A7F4-C74D-255E-4096499C9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648" y="1178975"/>
            <a:ext cx="66198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</a:t>
            </a:r>
          </a:p>
          <a:p>
            <a:r>
              <a:rPr lang="pt-BR" dirty="0"/>
              <a:t>Permanência dos dados</a:t>
            </a:r>
          </a:p>
          <a:p>
            <a:pPr lvl="1"/>
            <a:r>
              <a:rPr lang="pt-BR" dirty="0" err="1"/>
              <a:t>JSONBin</a:t>
            </a:r>
            <a:endParaRPr lang="pt-BR" dirty="0"/>
          </a:p>
          <a:p>
            <a:pPr lvl="1"/>
            <a:r>
              <a:rPr lang="pt-BR" dirty="0"/>
              <a:t>MySQL Server</a:t>
            </a:r>
          </a:p>
          <a:p>
            <a:r>
              <a:rPr lang="pt-BR" dirty="0"/>
              <a:t>Migração dos dados</a:t>
            </a:r>
          </a:p>
          <a:p>
            <a:r>
              <a:rPr lang="pt-BR" dirty="0"/>
              <a:t>Logomarca</a:t>
            </a:r>
          </a:p>
          <a:p>
            <a:r>
              <a:rPr lang="pt-BR" dirty="0"/>
              <a:t>Novas funções</a:t>
            </a:r>
          </a:p>
          <a:p>
            <a:pPr lvl="1"/>
            <a:r>
              <a:rPr lang="pt-BR" dirty="0"/>
              <a:t>Conflitos</a:t>
            </a:r>
          </a:p>
          <a:p>
            <a:pPr lvl="1"/>
            <a:r>
              <a:rPr lang="pt-BR" dirty="0"/>
              <a:t>Filtragens</a:t>
            </a:r>
          </a:p>
          <a:p>
            <a:pPr lvl="1"/>
            <a:r>
              <a:rPr lang="pt-BR" dirty="0"/>
              <a:t>Disciplinas não oferecidas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39FB54-C353-6994-8C56-48C56F486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78" y="3654003"/>
            <a:ext cx="8060330" cy="316614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C886390-F461-10DD-3D4B-B38437E2C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16" y="625053"/>
            <a:ext cx="3533775" cy="30289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9984DB-F381-231D-8E2C-A97398D1D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037" y="-171040"/>
            <a:ext cx="3111845" cy="31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Projects: marcos, etiquetas e </a:t>
            </a:r>
            <a:r>
              <a:rPr lang="pt-BR" i="1" dirty="0"/>
              <a:t>insights</a:t>
            </a:r>
          </a:p>
          <a:p>
            <a:r>
              <a:rPr lang="pt-BR" dirty="0"/>
              <a:t>AWS</a:t>
            </a:r>
          </a:p>
          <a:p>
            <a:pPr lvl="1"/>
            <a:r>
              <a:rPr lang="pt-BR" dirty="0"/>
              <a:t>Migração do BD local</a:t>
            </a:r>
          </a:p>
          <a:p>
            <a:pPr lvl="1"/>
            <a:r>
              <a:rPr lang="pt-BR" b="1" i="1" dirty="0" err="1"/>
              <a:t>Deploy</a:t>
            </a:r>
            <a:r>
              <a:rPr lang="pt-BR" dirty="0"/>
              <a:t>: manual, CLI, </a:t>
            </a:r>
            <a:r>
              <a:rPr lang="pt-BR" dirty="0" err="1"/>
              <a:t>CloudFormation</a:t>
            </a:r>
            <a:r>
              <a:rPr lang="pt-BR" dirty="0"/>
              <a:t>, SAM</a:t>
            </a:r>
          </a:p>
          <a:p>
            <a:pPr lvl="1"/>
            <a:r>
              <a:rPr lang="pt-BR" b="1" dirty="0"/>
              <a:t>Outros serviços</a:t>
            </a:r>
            <a:r>
              <a:rPr lang="pt-BR" dirty="0"/>
              <a:t>: </a:t>
            </a:r>
            <a:r>
              <a:rPr lang="pt-BR" dirty="0" err="1"/>
              <a:t>CloudWatch</a:t>
            </a:r>
            <a:r>
              <a:rPr lang="pt-BR" dirty="0"/>
              <a:t>, </a:t>
            </a:r>
            <a:r>
              <a:rPr lang="pt-BR" dirty="0" err="1"/>
              <a:t>CloudTrail</a:t>
            </a:r>
            <a:r>
              <a:rPr lang="pt-BR" dirty="0"/>
              <a:t>, IAM, VPC, Cost Explorer e S3</a:t>
            </a:r>
          </a:p>
          <a:p>
            <a:r>
              <a:rPr lang="pt-BR" dirty="0"/>
              <a:t>Melhorias no sistema</a:t>
            </a:r>
          </a:p>
          <a:p>
            <a:pPr lvl="1"/>
            <a:r>
              <a:rPr lang="pt-BR" dirty="0"/>
              <a:t>Filtros e ordenações</a:t>
            </a:r>
          </a:p>
          <a:p>
            <a:pPr lvl="1"/>
            <a:r>
              <a:rPr lang="pt-BR" dirty="0"/>
              <a:t>Descritor de turma</a:t>
            </a:r>
          </a:p>
          <a:p>
            <a:pPr lvl="1"/>
            <a:r>
              <a:rPr lang="pt-BR" dirty="0"/>
              <a:t>Identificador de conflitos</a:t>
            </a:r>
          </a:p>
          <a:p>
            <a:pPr lvl="1"/>
            <a:r>
              <a:rPr lang="pt-BR" dirty="0"/>
              <a:t>CRUD mais fluido</a:t>
            </a:r>
          </a:p>
          <a:p>
            <a:pPr lvl="1"/>
            <a:r>
              <a:rPr lang="pt-BR" dirty="0"/>
              <a:t>Heurística inicial</a:t>
            </a:r>
          </a:p>
          <a:p>
            <a:pPr lvl="1"/>
            <a:r>
              <a:rPr lang="pt-BR" dirty="0"/>
              <a:t>Tabela histórica</a:t>
            </a:r>
          </a:p>
          <a:p>
            <a:pPr lvl="1"/>
            <a:endParaRPr lang="pt-BR" dirty="0"/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A73818E-126D-9890-8166-9CB179ED5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991" y="908972"/>
            <a:ext cx="6619875" cy="15525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FF8B549-C5E9-571B-061B-376BF5471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75" y="3419475"/>
            <a:ext cx="74390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Heurística de solução inicial</a:t>
            </a:r>
          </a:p>
          <a:p>
            <a:pPr lvl="1"/>
            <a:r>
              <a:rPr lang="pt-BR" dirty="0"/>
              <a:t>Funções</a:t>
            </a: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splitClasses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getMostFrequentClassTimeSizes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getMeanDemand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2"/>
            <a:r>
              <a:rPr lang="pt-BR" dirty="0" err="1">
                <a:ea typeface="Monotype Koufi" pitchFamily="2" charset="-78"/>
                <a:cs typeface="Monotype Koufi" pitchFamily="2" charset="-78"/>
              </a:rPr>
              <a:t>getMostFrequent</a:t>
            </a:r>
            <a:endParaRPr lang="pt-BR" dirty="0">
              <a:ea typeface="Monotype Koufi" pitchFamily="2" charset="-78"/>
              <a:cs typeface="Monotype Koufi" pitchFamily="2" charset="-78"/>
            </a:endParaRPr>
          </a:p>
          <a:p>
            <a:pPr lvl="1"/>
            <a:r>
              <a:rPr lang="pt-BR" dirty="0"/>
              <a:t>Pontos positivos</a:t>
            </a:r>
          </a:p>
          <a:p>
            <a:pPr lvl="2"/>
            <a:r>
              <a:rPr lang="pt-BR" dirty="0"/>
              <a:t>Recorrência</a:t>
            </a:r>
          </a:p>
          <a:p>
            <a:pPr lvl="2"/>
            <a:r>
              <a:rPr lang="pt-BR" dirty="0"/>
              <a:t>Grade inicial completa</a:t>
            </a:r>
          </a:p>
          <a:p>
            <a:pPr lvl="1"/>
            <a:r>
              <a:rPr lang="pt-BR" dirty="0"/>
              <a:t>Limitações</a:t>
            </a:r>
          </a:p>
          <a:p>
            <a:pPr lvl="2"/>
            <a:r>
              <a:rPr lang="pt-BR" dirty="0"/>
              <a:t>Conflitos</a:t>
            </a:r>
          </a:p>
          <a:p>
            <a:pPr lvl="2"/>
            <a:r>
              <a:rPr lang="pt-BR" dirty="0"/>
              <a:t>Bolsistas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6BFEC4-7526-6333-78F0-D169DECE0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78" y="1538979"/>
            <a:ext cx="7922142" cy="52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F79B9-9DE9-77EC-3BBB-785DC7DE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Alertar e não bloquear</a:t>
            </a:r>
          </a:p>
          <a:p>
            <a:r>
              <a:rPr lang="pt-BR" dirty="0"/>
              <a:t>Importância do não-bloqueio</a:t>
            </a:r>
          </a:p>
          <a:p>
            <a:r>
              <a:rPr lang="pt-BR" dirty="0"/>
              <a:t>Restrição baseada no usuário</a:t>
            </a:r>
          </a:p>
          <a:p>
            <a:r>
              <a:rPr lang="pt-BR" dirty="0"/>
              <a:t>Ilustração dos conflitos</a:t>
            </a:r>
          </a:p>
          <a:p>
            <a:pPr lvl="1"/>
            <a:r>
              <a:rPr lang="pt-BR" dirty="0"/>
              <a:t>Cores de fundo</a:t>
            </a:r>
          </a:p>
          <a:p>
            <a:pPr lvl="1"/>
            <a:r>
              <a:rPr lang="pt-BR" dirty="0"/>
              <a:t>Borda inferior</a:t>
            </a:r>
          </a:p>
          <a:p>
            <a:pPr lvl="1"/>
            <a:r>
              <a:rPr lang="pt-BR" dirty="0"/>
              <a:t>Janela flutuante</a:t>
            </a:r>
          </a:p>
          <a:p>
            <a:r>
              <a:rPr lang="pt-BR" dirty="0"/>
              <a:t>Conflitos tratados pelo sistema</a:t>
            </a:r>
          </a:p>
          <a:p>
            <a:pPr lvl="1"/>
            <a:r>
              <a:rPr lang="pt-BR" dirty="0"/>
              <a:t>Alocação simultânea de salas e professores</a:t>
            </a:r>
          </a:p>
          <a:p>
            <a:pPr lvl="1"/>
            <a:r>
              <a:rPr lang="pt-BR" dirty="0"/>
              <a:t>Demanda maior que a capacidade da sala</a:t>
            </a:r>
          </a:p>
          <a:p>
            <a:pPr lvl="1"/>
            <a:r>
              <a:rPr lang="pt-BR" dirty="0"/>
              <a:t>Paridade da disciplina</a:t>
            </a:r>
          </a:p>
          <a:p>
            <a:pPr lvl="1"/>
            <a:r>
              <a:rPr lang="pt-BR" dirty="0"/>
              <a:t>Categoria da disciplina</a:t>
            </a:r>
          </a:p>
          <a:p>
            <a:pPr lvl="1"/>
            <a:r>
              <a:rPr lang="pt-BR" dirty="0"/>
              <a:t>Incompletude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90B217-752B-9B43-530A-09F8A750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34" y="1300756"/>
            <a:ext cx="7817230" cy="34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3EFD44-F626-C863-1E59-5D1F8073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45" y="1223022"/>
            <a:ext cx="10174310" cy="1465634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incompletude</a:t>
            </a:r>
          </a:p>
        </p:txBody>
      </p: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F4F499-B5E6-CBA1-CABD-DC61A8884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97" y="1228110"/>
            <a:ext cx="9994006" cy="3599234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professores</a:t>
            </a:r>
          </a:p>
        </p:txBody>
      </p: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A071BBC-F7A0-EBA1-B133-A677819BC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465" y="1223022"/>
            <a:ext cx="6053070" cy="4409872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salas</a:t>
            </a:r>
          </a:p>
        </p:txBody>
      </p: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71677"/>
            <a:ext cx="10131425" cy="5217357"/>
          </a:xfrm>
        </p:spPr>
        <p:txBody>
          <a:bodyPr anchor="t">
            <a:normAutofit/>
          </a:bodyPr>
          <a:lstStyle/>
          <a:p>
            <a:r>
              <a:rPr lang="pt-BR" dirty="0"/>
              <a:t>Problema antigo (BARHAM; WESTWOOD, 1978) </a:t>
            </a:r>
          </a:p>
          <a:p>
            <a:r>
              <a:rPr lang="pt-BR" dirty="0"/>
              <a:t>Multidimensionalidade (THOMAS; KHADER; BELATON, 2009)</a:t>
            </a:r>
          </a:p>
          <a:p>
            <a:r>
              <a:rPr lang="pt-BR" dirty="0"/>
              <a:t>(MIRANDA; REY; ROBLES, 2012)</a:t>
            </a:r>
          </a:p>
          <a:p>
            <a:pPr lvl="1"/>
            <a:r>
              <a:rPr lang="pt-BR" dirty="0"/>
              <a:t>Poucos sistemas de suporte à decisão</a:t>
            </a:r>
          </a:p>
          <a:p>
            <a:pPr lvl="1"/>
            <a:r>
              <a:rPr lang="pt-BR" dirty="0"/>
              <a:t>Resistência organizacional</a:t>
            </a:r>
          </a:p>
          <a:p>
            <a:pPr lvl="1"/>
            <a:r>
              <a:rPr lang="pt-BR" dirty="0"/>
              <a:t>Dificuldade de obter a otimalidade</a:t>
            </a:r>
          </a:p>
          <a:p>
            <a:pPr lvl="1"/>
            <a:r>
              <a:rPr lang="pt-BR" dirty="0"/>
              <a:t>Tempo limitado</a:t>
            </a:r>
          </a:p>
          <a:p>
            <a:r>
              <a:rPr lang="pt-BR" dirty="0"/>
              <a:t>Erros humanos (Figura 1)</a:t>
            </a:r>
          </a:p>
          <a:p>
            <a:r>
              <a:rPr lang="pt-BR" dirty="0"/>
              <a:t>UENF</a:t>
            </a:r>
          </a:p>
          <a:p>
            <a:pPr lvl="1"/>
            <a:r>
              <a:rPr lang="pt-BR" dirty="0"/>
              <a:t>Estimativa de demanda</a:t>
            </a:r>
          </a:p>
          <a:p>
            <a:pPr lvl="1"/>
            <a:r>
              <a:rPr lang="pt-BR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Problemáticas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636006" y="2320536"/>
            <a:ext cx="4981525" cy="4017864"/>
            <a:chOff x="2560319" y="1280266"/>
            <a:chExt cx="4981525" cy="4017864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60319" y="1678050"/>
              <a:ext cx="4981525" cy="362008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728568" y="1280266"/>
              <a:ext cx="4645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1: disciplina não atribuída devidamente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demanda excessiva pra capacidade da sala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33269F7-9B90-2D0A-7B1D-54FE84AC1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825" y="1223022"/>
            <a:ext cx="8282350" cy="30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3440A8C-2084-FAB9-D16E-C6ACD48CA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307" y="1223022"/>
            <a:ext cx="9429385" cy="436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Entrada dos dados</a:t>
            </a:r>
          </a:p>
          <a:p>
            <a:pPr lvl="1"/>
            <a:r>
              <a:rPr lang="pt-BR" dirty="0"/>
              <a:t>UENF</a:t>
            </a:r>
          </a:p>
          <a:p>
            <a:pPr lvl="2"/>
            <a:r>
              <a:rPr lang="pt-BR" dirty="0"/>
              <a:t>Site: professores</a:t>
            </a:r>
          </a:p>
          <a:p>
            <a:pPr lvl="2"/>
            <a:r>
              <a:rPr lang="pt-BR" dirty="0"/>
              <a:t>Sistema Acadêmico: disciplinas</a:t>
            </a:r>
          </a:p>
          <a:p>
            <a:pPr lvl="2"/>
            <a:r>
              <a:rPr lang="pt-BR" dirty="0"/>
              <a:t>Banco de dados</a:t>
            </a:r>
          </a:p>
          <a:p>
            <a:pPr lvl="1"/>
            <a:r>
              <a:rPr lang="pt-BR" dirty="0"/>
              <a:t>Grades horárias</a:t>
            </a:r>
          </a:p>
          <a:p>
            <a:pPr lvl="2"/>
            <a:r>
              <a:rPr lang="pt-BR" dirty="0"/>
              <a:t>CCT</a:t>
            </a:r>
          </a:p>
          <a:p>
            <a:pPr lvl="2"/>
            <a:r>
              <a:rPr lang="pt-BR" dirty="0"/>
              <a:t>CC</a:t>
            </a:r>
          </a:p>
          <a:p>
            <a:pPr lvl="1"/>
            <a:r>
              <a:rPr lang="pt-BR" dirty="0"/>
              <a:t>Processamento</a:t>
            </a:r>
          </a:p>
          <a:p>
            <a:pPr lvl="2"/>
            <a:r>
              <a:rPr lang="pt-BR" dirty="0"/>
              <a:t>Tabula: tabelas em imagem</a:t>
            </a:r>
          </a:p>
          <a:p>
            <a:pPr lvl="2"/>
            <a:r>
              <a:rPr lang="pt-BR" dirty="0"/>
              <a:t>Python: tabelas Excel</a:t>
            </a:r>
          </a:p>
          <a:p>
            <a:pPr lvl="1"/>
            <a:r>
              <a:rPr lang="pt-BR" dirty="0"/>
              <a:t>Inserção no banco de dados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7B2649-4A4A-B509-4D2C-689A5749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989" y="1442078"/>
            <a:ext cx="6591300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5.8 Próximos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1D27B-264F-89BF-955F-92AD01AF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Funcionalidades implementadas e descartadas</a:t>
            </a:r>
          </a:p>
          <a:p>
            <a:pPr lvl="1"/>
            <a:r>
              <a:rPr lang="pt-BR" dirty="0"/>
              <a:t>Fixação de turmas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Andamento dos alunos</a:t>
            </a:r>
          </a:p>
          <a:p>
            <a:r>
              <a:rPr lang="pt-BR" dirty="0"/>
              <a:t>Funcionalidades preparadas</a:t>
            </a:r>
          </a:p>
          <a:p>
            <a:pPr lvl="1"/>
            <a:r>
              <a:rPr lang="pt-BR" dirty="0"/>
              <a:t>Banco de dados: centros, laboratórios, alunos, vigência de disciplinas</a:t>
            </a:r>
          </a:p>
          <a:p>
            <a:pPr lvl="1"/>
            <a:r>
              <a:rPr lang="pt-BR" dirty="0"/>
              <a:t>As descartadas não foram completamente excluídas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758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6.0: Experimentos temporais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86ABE7-82F9-82AD-20E1-04E07140A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3458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alternativas burocráticas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B150EF-F7D0-B722-2CF6-467D330D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Tempo de elaboração das grades</a:t>
            </a:r>
          </a:p>
          <a:p>
            <a:pPr lvl="1"/>
            <a:r>
              <a:rPr lang="pt-BR" dirty="0"/>
              <a:t>Alteração de calendários acadêmicos futuros: colegiado acadêmico e câmaras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Alteração forçada de horários</a:t>
            </a:r>
          </a:p>
          <a:p>
            <a:pPr lvl="1"/>
            <a:r>
              <a:rPr lang="pt-BR" dirty="0"/>
              <a:t>Anuência dos estudantes</a:t>
            </a:r>
          </a:p>
          <a:p>
            <a:pPr lvl="1"/>
            <a:r>
              <a:rPr lang="pt-BR" dirty="0"/>
              <a:t>Descarte de turma em horário antigo</a:t>
            </a:r>
          </a:p>
          <a:p>
            <a:pPr lvl="2"/>
            <a:r>
              <a:rPr lang="pt-BR" dirty="0"/>
              <a:t>Limitado pelo prazo de criação de turmas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Aplicação prática dos métodos burocráticos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8C5EFE-AA9E-8D23-FF10-AE4D3221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003" y="1976073"/>
            <a:ext cx="5825997" cy="489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inicial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ED5032DF-5D46-EB5D-D95D-25C7E1AA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Instruções</a:t>
            </a:r>
          </a:p>
          <a:p>
            <a:r>
              <a:rPr lang="pt-BR" dirty="0"/>
              <a:t>Atalhos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6B6A15A-27F3-EEBF-33F3-12A1FF08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608" y="682750"/>
            <a:ext cx="8487391" cy="61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168D5B1-C6E1-69DE-DD14-520C5FF8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625" y="548968"/>
            <a:ext cx="5505375" cy="6309031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Multiturmas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ED5032DF-5D46-EB5D-D95D-25C7E1AA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Filtros</a:t>
            </a:r>
          </a:p>
          <a:p>
            <a:r>
              <a:rPr lang="pt-BR" dirty="0"/>
              <a:t>CRUD</a:t>
            </a:r>
          </a:p>
          <a:p>
            <a:pPr lvl="1"/>
            <a:r>
              <a:rPr lang="pt-BR" dirty="0"/>
              <a:t>Criação com filtro</a:t>
            </a:r>
          </a:p>
          <a:p>
            <a:pPr lvl="1"/>
            <a:r>
              <a:rPr lang="pt-BR" dirty="0"/>
              <a:t>Criação por disciplina pendente</a:t>
            </a:r>
          </a:p>
          <a:p>
            <a:pPr lvl="2"/>
            <a:r>
              <a:rPr lang="pt-BR" dirty="0"/>
              <a:t>Solução inicial</a:t>
            </a:r>
          </a:p>
          <a:p>
            <a:r>
              <a:rPr lang="pt-BR" dirty="0"/>
              <a:t>Conflitos</a:t>
            </a:r>
          </a:p>
          <a:p>
            <a:r>
              <a:rPr lang="pt-BR" dirty="0"/>
              <a:t>Disciplinas não oferecidas por paridade</a:t>
            </a:r>
          </a:p>
        </p:txBody>
      </p: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Grade horária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7A335A-29B5-686B-B0F2-C5872966C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936" y="1223022"/>
            <a:ext cx="8967064" cy="5634978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0CE31CA5-531D-3B00-78DF-C8C0B2477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Filtros</a:t>
            </a:r>
          </a:p>
          <a:p>
            <a:r>
              <a:rPr lang="pt-BR" dirty="0"/>
              <a:t>Horários CC </a:t>
            </a:r>
            <a:r>
              <a:rPr lang="pt-BR" i="1" dirty="0"/>
              <a:t>vs </a:t>
            </a:r>
            <a:r>
              <a:rPr lang="pt-BR" dirty="0"/>
              <a:t>CCT</a:t>
            </a:r>
          </a:p>
        </p:txBody>
      </p: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Turmas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DA903A6-3AEA-41AA-E68A-2D72364E0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99" y="682750"/>
            <a:ext cx="7136734" cy="6175249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7A7C6A3-EE52-4B0C-0118-0E97B62AC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Filtros</a:t>
            </a:r>
          </a:p>
          <a:p>
            <a:r>
              <a:rPr lang="pt-BR" dirty="0"/>
              <a:t>Horários CC </a:t>
            </a:r>
            <a:r>
              <a:rPr lang="pt-BR" i="1" dirty="0"/>
              <a:t>vs </a:t>
            </a:r>
            <a:r>
              <a:rPr lang="pt-BR" dirty="0"/>
              <a:t>CCT</a:t>
            </a:r>
          </a:p>
        </p:txBody>
      </p: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5410199" cy="2340411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Softwares atualmente existentes para solução de grade horária não apresentam completas capacidades de se moldar à instituições específicas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O software a ser desenvolvido trará uma solução plausível às exigências da instituição.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3F68C3E9-9F38-6ADE-ECEF-613475C93D12}"/>
              </a:ext>
            </a:extLst>
          </p:cNvPr>
          <p:cNvSpPr txBox="1">
            <a:spLocks/>
          </p:cNvSpPr>
          <p:nvPr/>
        </p:nvSpPr>
        <p:spPr>
          <a:xfrm>
            <a:off x="6093682" y="1967544"/>
            <a:ext cx="6152299" cy="36491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just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Gerais</a:t>
            </a:r>
          </a:p>
          <a:p>
            <a:pPr lvl="1"/>
            <a:r>
              <a:rPr lang="pt-BR" sz="1800" dirty="0"/>
              <a:t>Aumentar eficiência, eficácia e efetividade</a:t>
            </a:r>
          </a:p>
          <a:p>
            <a:pPr lvl="1"/>
            <a:r>
              <a:rPr lang="pt-BR" sz="1800" dirty="0"/>
              <a:t>Redução de conflito entre disciplinas</a:t>
            </a:r>
          </a:p>
          <a:p>
            <a:pPr lvl="1"/>
            <a:r>
              <a:rPr lang="pt-BR" sz="1800" dirty="0"/>
              <a:t>Trazer benefícios aos alunos e criadores de grade</a:t>
            </a:r>
          </a:p>
          <a:p>
            <a:r>
              <a:rPr lang="pt-BR" dirty="0"/>
              <a:t>Específicos</a:t>
            </a:r>
          </a:p>
          <a:p>
            <a:pPr lvl="1"/>
            <a:r>
              <a:rPr lang="pt-BR" sz="1800" dirty="0"/>
              <a:t>Entender a parte organizacional do </a:t>
            </a:r>
            <a:r>
              <a:rPr lang="pt-BR" sz="1800" i="1" dirty="0"/>
              <a:t>timetabling</a:t>
            </a:r>
            <a:r>
              <a:rPr lang="pt-BR" sz="1800" dirty="0"/>
              <a:t> na UENF</a:t>
            </a:r>
          </a:p>
          <a:p>
            <a:pPr lvl="1"/>
            <a:r>
              <a:rPr lang="pt-BR" sz="1800" dirty="0"/>
              <a:t>Elicitação de requisitos</a:t>
            </a:r>
          </a:p>
          <a:p>
            <a:pPr lvl="1"/>
            <a:r>
              <a:rPr lang="pt-BR" sz="1800" dirty="0"/>
              <a:t>Modelagem do sistema de acordo com os requisitos</a:t>
            </a:r>
          </a:p>
          <a:p>
            <a:pPr lvl="1"/>
            <a:r>
              <a:rPr lang="pt-BR" sz="1800" dirty="0"/>
              <a:t>Incentivar o uso de uma ferramenta centralizada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93B12C9-F0D0-AE32-30E2-F096548F8631}"/>
              </a:ext>
            </a:extLst>
          </p:cNvPr>
          <p:cNvSpPr txBox="1">
            <a:spLocks/>
          </p:cNvSpPr>
          <p:nvPr/>
        </p:nvSpPr>
        <p:spPr>
          <a:xfrm>
            <a:off x="6093682" y="1270583"/>
            <a:ext cx="6030067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1.3: Objetivos 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EFDF8C3-50EF-63AD-1B1F-E97771BE4F0E}"/>
              </a:ext>
            </a:extLst>
          </p:cNvPr>
          <p:cNvSpPr txBox="1">
            <a:spLocks/>
          </p:cNvSpPr>
          <p:nvPr/>
        </p:nvSpPr>
        <p:spPr>
          <a:xfrm>
            <a:off x="342497" y="4869016"/>
            <a:ext cx="5410199" cy="15093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just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Problema existente</a:t>
            </a:r>
          </a:p>
          <a:p>
            <a:r>
              <a:rPr lang="pt-BR" dirty="0"/>
              <a:t>Sucessos prévios de artigos anteriores</a:t>
            </a:r>
          </a:p>
          <a:p>
            <a:r>
              <a:rPr lang="pt-BR" dirty="0"/>
              <a:t>Necessidade de soluções específicas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875876B-4D6E-B92F-8312-E9F67A14A5D6}"/>
              </a:ext>
            </a:extLst>
          </p:cNvPr>
          <p:cNvSpPr txBox="1">
            <a:spLocks/>
          </p:cNvSpPr>
          <p:nvPr/>
        </p:nvSpPr>
        <p:spPr>
          <a:xfrm>
            <a:off x="344111" y="4149008"/>
            <a:ext cx="4508249" cy="72000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1.4: Justificativas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9ECCC30-93A1-9B9A-EC62-C90E46B86FB0}"/>
              </a:ext>
            </a:extLst>
          </p:cNvPr>
          <p:cNvSpPr txBox="1">
            <a:spLocks/>
          </p:cNvSpPr>
          <p:nvPr/>
        </p:nvSpPr>
        <p:spPr>
          <a:xfrm>
            <a:off x="342497" y="578001"/>
            <a:ext cx="2873471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1.2: Hipótese </a:t>
            </a:r>
          </a:p>
        </p:txBody>
      </p:sp>
    </p:spTree>
    <p:extLst>
      <p:ext uri="{BB962C8B-B14F-4D97-AF65-F5344CB8AC3E}">
        <p14:creationId xmlns:p14="http://schemas.microsoft.com/office/powerpoint/2010/main" val="10941960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Professores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C7CD41-172E-580F-F4C3-54F093499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52" y="728970"/>
            <a:ext cx="7230748" cy="612903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A8D2B6-BAB2-6CD6-8506-FA6032E8A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Análise histórica</a:t>
            </a:r>
          </a:p>
          <a:p>
            <a:r>
              <a:rPr lang="pt-BR" dirty="0"/>
              <a:t>Apelido</a:t>
            </a:r>
          </a:p>
        </p:txBody>
      </p: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disciplinas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EFAABF-EC08-2652-9FBD-650AD2FA5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732" y="1223022"/>
            <a:ext cx="8530268" cy="5634978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A55A62C-2280-21FB-F4DE-0D0D9D628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Análise histórica</a:t>
            </a:r>
          </a:p>
          <a:p>
            <a:r>
              <a:rPr lang="pt-BR" dirty="0"/>
              <a:t>Apelido</a:t>
            </a:r>
          </a:p>
          <a:p>
            <a:r>
              <a:rPr lang="pt-BR" dirty="0"/>
              <a:t>Período esperado e Categoria</a:t>
            </a:r>
          </a:p>
        </p:txBody>
      </p: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salas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DBBCD7-96D1-AE0E-6CB5-4099224E5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808" y="682750"/>
            <a:ext cx="6544192" cy="6175249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F79E795-F1A3-59DD-2AE8-93E28D347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Análise histórica</a:t>
            </a:r>
          </a:p>
          <a:p>
            <a:r>
              <a:rPr lang="pt-BR" dirty="0"/>
              <a:t>Capacidade</a:t>
            </a:r>
          </a:p>
        </p:txBody>
      </p: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sistema desenvolvido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DB1FA9-B7E4-8294-FCA0-AAA3B0BEE4BE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Página: alunos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A80BDF-E44D-13B4-F26E-3B3DD650F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292" y="654149"/>
            <a:ext cx="5961708" cy="620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Área de pesquisa vasta, antiga e sem resolução definitiva</a:t>
            </a:r>
          </a:p>
          <a:p>
            <a:r>
              <a:rPr lang="pt-BR" dirty="0"/>
              <a:t>Estudo sobre a sequência da criação das grades horárias na UENF</a:t>
            </a:r>
          </a:p>
          <a:p>
            <a:pPr lvl="1"/>
            <a:r>
              <a:rPr lang="pt-BR" dirty="0"/>
              <a:t>Entrevistas: direção, coordenação, chefia, SECACAD, Acadêmico</a:t>
            </a:r>
          </a:p>
          <a:p>
            <a:pPr lvl="1"/>
            <a:r>
              <a:rPr lang="pt-BR" dirty="0"/>
              <a:t>Divergências teóricas e práticas</a:t>
            </a:r>
          </a:p>
          <a:p>
            <a:pPr lvl="1"/>
            <a:r>
              <a:rPr lang="pt-BR" dirty="0"/>
              <a:t>Formulário de pesquisa</a:t>
            </a:r>
          </a:p>
          <a:p>
            <a:r>
              <a:rPr lang="pt-BR" dirty="0"/>
              <a:t>Modelo do problema na UENF</a:t>
            </a:r>
          </a:p>
          <a:p>
            <a:r>
              <a:rPr lang="pt-BR" dirty="0"/>
              <a:t>Desenvolvimento de sistema de suporte à decisão</a:t>
            </a:r>
          </a:p>
          <a:p>
            <a:pPr lvl="1"/>
            <a:r>
              <a:rPr lang="pt-BR" dirty="0"/>
              <a:t>Unificar o processo de coleta de informações</a:t>
            </a:r>
          </a:p>
          <a:p>
            <a:pPr lvl="1"/>
            <a:r>
              <a:rPr lang="pt-BR" dirty="0"/>
              <a:t>Criação de grade horária inicial ao curso de Ciência da Computação</a:t>
            </a:r>
          </a:p>
          <a:p>
            <a:pPr lvl="1"/>
            <a:r>
              <a:rPr lang="pt-BR" dirty="0"/>
              <a:t>Análise de conflitos nas turmas cadastradas</a:t>
            </a:r>
          </a:p>
          <a:p>
            <a:pPr lvl="1"/>
            <a:r>
              <a:rPr lang="pt-BR" dirty="0"/>
              <a:t>Análise histórica dos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Aprimoramentos na interface</a:t>
            </a:r>
          </a:p>
          <a:p>
            <a:r>
              <a:rPr lang="pt-BR" dirty="0"/>
              <a:t>Desenvolver as tarefas criadas no GitHub Projects</a:t>
            </a:r>
          </a:p>
          <a:p>
            <a:pPr lvl="1"/>
            <a:r>
              <a:rPr lang="pt-BR" dirty="0"/>
              <a:t>Heurísticas</a:t>
            </a:r>
          </a:p>
          <a:p>
            <a:pPr lvl="1"/>
            <a:r>
              <a:rPr lang="pt-BR" dirty="0"/>
              <a:t>Solução Inicial</a:t>
            </a:r>
          </a:p>
          <a:p>
            <a:pPr lvl="1"/>
            <a:r>
              <a:rPr lang="pt-BR" dirty="0"/>
              <a:t>Integração com o Sistema Acadêmico</a:t>
            </a:r>
          </a:p>
          <a:p>
            <a:r>
              <a:rPr lang="pt-BR" dirty="0"/>
              <a:t>Aprimorar o modelo atual utilizado por um mais adequado</a:t>
            </a:r>
          </a:p>
          <a:p>
            <a:r>
              <a:rPr lang="pt-BR" dirty="0"/>
              <a:t>Analisar possível impraticabilidade do sistema atual</a:t>
            </a:r>
          </a:p>
          <a:p>
            <a:r>
              <a:rPr lang="pt-BR" dirty="0"/>
              <a:t>Apelo</a:t>
            </a:r>
          </a:p>
          <a:p>
            <a:pPr lvl="1"/>
            <a:r>
              <a:rPr lang="pt-BR" dirty="0"/>
              <a:t>Gesso</a:t>
            </a:r>
          </a:p>
          <a:p>
            <a:pPr lvl="1"/>
            <a:r>
              <a:rPr lang="pt-BR" dirty="0"/>
              <a:t>Esperança por aplicações futuras</a:t>
            </a:r>
          </a:p>
          <a:p>
            <a:pPr lvl="1"/>
            <a:r>
              <a:rPr lang="pt-BR" dirty="0"/>
              <a:t>Conseguir ajudar </a:t>
            </a:r>
            <a:r>
              <a:rPr lang="pt-BR"/>
              <a:t>as pessoas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/>
          </a:bodyPr>
          <a:lstStyle/>
          <a:p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bibliográficas: Introdução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/>
          </a:bodyPr>
          <a:lstStyle/>
          <a:p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bibliográficas: Contexto Acadêmico</a:t>
            </a:r>
          </a:p>
        </p:txBody>
      </p:sp>
    </p:spTree>
    <p:extLst>
      <p:ext uri="{BB962C8B-B14F-4D97-AF65-F5344CB8AC3E}">
        <p14:creationId xmlns:p14="http://schemas.microsoft.com/office/powerpoint/2010/main" val="4159424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/>
          </a:bodyPr>
          <a:lstStyle/>
          <a:p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bibliográficas: Modelagem</a:t>
            </a:r>
          </a:p>
        </p:txBody>
      </p:sp>
    </p:spTree>
    <p:extLst>
      <p:ext uri="{BB962C8B-B14F-4D97-AF65-F5344CB8AC3E}">
        <p14:creationId xmlns:p14="http://schemas.microsoft.com/office/powerpoint/2010/main" val="26250429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>
            <a:normAutofit/>
          </a:bodyPr>
          <a:lstStyle/>
          <a:p>
            <a:r>
              <a:rPr lang="pt-BR" dirty="0"/>
              <a:t>Superar especificidades</a:t>
            </a:r>
          </a:p>
          <a:p>
            <a:pPr lvl="1"/>
            <a:r>
              <a:rPr lang="pt-BR" dirty="0"/>
              <a:t>Pesquisa bibliográfica com foco nas abordagens qualitativas</a:t>
            </a:r>
          </a:p>
          <a:p>
            <a:pPr lvl="1"/>
            <a:r>
              <a:rPr lang="pt-BR" dirty="0"/>
              <a:t>Desenvolvimento de material de pesquisa</a:t>
            </a:r>
          </a:p>
          <a:p>
            <a:pPr lvl="1"/>
            <a:r>
              <a:rPr lang="pt-BR" dirty="0"/>
              <a:t>Pesquisa exploratória qualitativa e quantitativa</a:t>
            </a:r>
          </a:p>
          <a:p>
            <a:pPr lvl="1"/>
            <a:r>
              <a:rPr lang="pt-BR" dirty="0"/>
              <a:t>Elicitação de requisitos (BOURQUE; FAIRLEY, 2014)</a:t>
            </a:r>
          </a:p>
          <a:p>
            <a:r>
              <a:rPr lang="pt-BR" dirty="0"/>
              <a:t>Modelagem conceitual do sistema</a:t>
            </a:r>
          </a:p>
          <a:p>
            <a:r>
              <a:rPr lang="pt-BR" dirty="0"/>
              <a:t>Desenvolvimento do sistema de suporte 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dirty="0"/>
              <a:t>Vasto campo de pesquisa.</a:t>
            </a:r>
          </a:p>
          <a:p>
            <a:pPr lvl="1"/>
            <a:r>
              <a:rPr lang="pt-BR" dirty="0"/>
              <a:t>Problema de otimização de agendamento</a:t>
            </a:r>
          </a:p>
          <a:p>
            <a:pPr lvl="1"/>
            <a:r>
              <a:rPr lang="pt-BR" dirty="0"/>
              <a:t>Problema de otimização de grade horária</a:t>
            </a:r>
          </a:p>
          <a:p>
            <a:pPr lvl="1"/>
            <a:r>
              <a:rPr lang="pt-BR" b="1" i="1" dirty="0"/>
              <a:t>Educational Timetabling</a:t>
            </a:r>
            <a:r>
              <a:rPr lang="pt-BR" dirty="0"/>
              <a:t>: conjunto de problemas de grade horária relacionadas à educação (ALENCAR et al., 2019a)</a:t>
            </a:r>
          </a:p>
          <a:p>
            <a:pPr lvl="1"/>
            <a:r>
              <a:rPr lang="pt-BR" b="1" i="1" dirty="0"/>
              <a:t>University Class Timetable</a:t>
            </a:r>
            <a:r>
              <a:rPr lang="pt-BR" dirty="0"/>
              <a:t>: grade horária que tem como recursos a se alocar a disponibilidade de professores e salas, a quantidade de alunos e os requisitos que determinada disciplina exige (WREN, 1996)</a:t>
            </a:r>
          </a:p>
          <a:p>
            <a:r>
              <a:rPr lang="pt-BR" dirty="0"/>
              <a:t>Termos Gerais</a:t>
            </a:r>
          </a:p>
          <a:p>
            <a:pPr lvl="1"/>
            <a:r>
              <a:rPr lang="pt-BR" b="1" dirty="0"/>
              <a:t>Grade Horária (</a:t>
            </a:r>
            <a:r>
              <a:rPr lang="pt-BR" b="1" i="1" dirty="0"/>
              <a:t>timetable</a:t>
            </a:r>
            <a:r>
              <a:rPr lang="pt-BR" b="1" dirty="0"/>
              <a:t>)</a:t>
            </a:r>
            <a:r>
              <a:rPr lang="pt-BR" dirty="0"/>
              <a:t>: uma estrutura que mostra quando que eventos ocorrerão, não havendo necessariamente a alocação de recursos (WREN, 1996). Neste trabalho será considerado </a:t>
            </a:r>
            <a:r>
              <a:rPr lang="pt-BR" i="1" dirty="0"/>
              <a:t>timetable </a:t>
            </a:r>
            <a:r>
              <a:rPr lang="pt-BR" dirty="0"/>
              <a:t>como um pacote de valores (Professores x Disciplinas x Sala x Alunos x Horários x Dias) distribuídos em uma só estrutura.</a:t>
            </a:r>
          </a:p>
          <a:p>
            <a:pPr lvl="2"/>
            <a:r>
              <a:rPr lang="pt-BR" dirty="0"/>
              <a:t>Usado em diversos campos: enfermeiros, esportes, funcionários e transportes são alguns.</a:t>
            </a:r>
          </a:p>
          <a:p>
            <a:pPr lvl="1"/>
            <a:r>
              <a:rPr lang="pt-BR" b="1" dirty="0"/>
              <a:t>Alocação</a:t>
            </a:r>
            <a:r>
              <a:rPr lang="pt-BR" dirty="0"/>
              <a:t>: criar qualquer relação entre as dimensões.</a:t>
            </a:r>
            <a:endParaRPr lang="pt-BR" b="1" dirty="0"/>
          </a:p>
          <a:p>
            <a:pPr lvl="1"/>
            <a:r>
              <a:rPr lang="pt-BR" b="1" dirty="0"/>
              <a:t>Restrições rígidas e flexíveis (</a:t>
            </a:r>
            <a:r>
              <a:rPr lang="pt-BR" b="1" i="1" dirty="0"/>
              <a:t>hard and soft constraints</a:t>
            </a:r>
            <a:r>
              <a:rPr lang="pt-BR" b="1" dirty="0"/>
              <a:t>)</a:t>
            </a:r>
            <a:r>
              <a:rPr lang="pt-BR" dirty="0"/>
              <a:t>: rígidas são de atendimento obrigatório, enquanto as restrições maleáveis são opcionais, mas convenientes para melhorar a qualidade da solução obtida. (ALENCAR et al., 2019a)</a:t>
            </a:r>
          </a:p>
          <a:p>
            <a:pPr lvl="1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2.1: Definição de termos</a:t>
            </a:r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2: (ALEGRE, 2012)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1999510" y="899211"/>
            <a:ext cx="702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Figura 2: </a:t>
            </a:r>
            <a:r>
              <a:rPr lang="pt-BR" sz="1800" b="0" i="0" u="none" strike="noStrike" baseline="0" dirty="0">
                <a:latin typeface="LMRoman12-Regular"/>
              </a:rPr>
              <a:t>resumo de trabalhos, parâmetros, dimensões, tempo e técnicas</a:t>
            </a:r>
            <a:endParaRPr lang="pt-BR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5FA801E-4B37-DC6A-477C-5B034260F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514" y="1268543"/>
            <a:ext cx="6300070" cy="529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acadêmico 2.2: MÉTODOS DE resolução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02924D7-B275-1612-7DE5-28708BED5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1"/>
          <a:stretch/>
        </p:blipFill>
        <p:spPr>
          <a:xfrm>
            <a:off x="267250" y="1266883"/>
            <a:ext cx="11657499" cy="4140046"/>
          </a:xfrm>
          <a:prstGeom prst="rect">
            <a:avLst/>
          </a:prstGeom>
        </p:spPr>
      </p:pic>
      <p:sp>
        <p:nvSpPr>
          <p:cNvPr id="5" name="Espaço Reservado para Rodapé 12">
            <a:extLst>
              <a:ext uri="{FF2B5EF4-FFF2-40B4-BE49-F238E27FC236}">
                <a16:creationId xmlns:a16="http://schemas.microsoft.com/office/drawing/2014/main" id="{893CFE51-A1AA-C7FD-E839-E1888AC02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65512"/>
          </a:xfrm>
        </p:spPr>
        <p:txBody>
          <a:bodyPr anchor="b"/>
          <a:lstStyle/>
          <a:p>
            <a:r>
              <a:rPr lang="pt-BR" dirty="0"/>
              <a:t>Fonte da Figura 3: (ARRATIA-MARTINEZ; MAYA-PADRON; AVILA-TORRES, 2021) - editado pelo autor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E6ECC32-FD60-B76B-5372-D5BD62DCEC58}"/>
              </a:ext>
            </a:extLst>
          </p:cNvPr>
          <p:cNvSpPr txBox="1"/>
          <p:nvPr/>
        </p:nvSpPr>
        <p:spPr>
          <a:xfrm>
            <a:off x="2158455" y="899472"/>
            <a:ext cx="787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3: comparação entre artigos que solucionam o problema de grade horária</a:t>
            </a:r>
          </a:p>
        </p:txBody>
      </p:sp>
    </p:spTree>
    <p:extLst>
      <p:ext uri="{BB962C8B-B14F-4D97-AF65-F5344CB8AC3E}">
        <p14:creationId xmlns:p14="http://schemas.microsoft.com/office/powerpoint/2010/main" val="13516504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2443</TotalTime>
  <Words>3003</Words>
  <Application>Microsoft Office PowerPoint</Application>
  <PresentationFormat>Widescreen</PresentationFormat>
  <Paragraphs>433</Paragraphs>
  <Slides>59</Slides>
  <Notes>0</Notes>
  <HiddenSlides>3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LMRoman12-Regular</vt:lpstr>
      <vt:lpstr>Monotype Koufi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da Instituição 3.1: a uenf</vt:lpstr>
      <vt:lpstr>Estrutura da Instituição 3.1: a uenf</vt:lpstr>
      <vt:lpstr>Estrutura da Instituição 3.2: Entrevistas</vt:lpstr>
      <vt:lpstr>Estrutura da Instituição 3.2: Entrevistas</vt:lpstr>
      <vt:lpstr>Estrutura da Instituição</vt:lpstr>
      <vt:lpstr>Estrutura da Instituição</vt:lpstr>
      <vt:lpstr>Estrutura da Instituição</vt:lpstr>
      <vt:lpstr>Modelagem 3.1: Estágios de 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Desenvolvimento 5.1 Projetos anteriores</vt:lpstr>
      <vt:lpstr>Desenvolvimento 5.2 Acesso aos dados acadêmicos</vt:lpstr>
      <vt:lpstr>Desenvolvimento 5.3 prototipagem</vt:lpstr>
      <vt:lpstr>Desenvolvimento 5.4 Programação do sistema</vt:lpstr>
      <vt:lpstr>Desenvolvimento 5.4.1 Versão 1.0</vt:lpstr>
      <vt:lpstr>Desenvolvimento 5.4.2 Versão 2.0</vt:lpstr>
      <vt:lpstr>Desenvolvimento 5.4.3 Versão 3.0</vt:lpstr>
      <vt:lpstr>Desenvolvimento 5.5 Solução Inicial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5.7 Preenchimento de dados</vt:lpstr>
      <vt:lpstr>Desenvolvimento 5.8 Próximos Desenvolvimentos</vt:lpstr>
      <vt:lpstr>Modelagem 6.0: Experimentos temporais</vt:lpstr>
      <vt:lpstr>resultados 6.1: alternativas burocráticas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resultados 6.2: sistema desenvolvido</vt:lpstr>
      <vt:lpstr>Conclusões</vt:lpstr>
      <vt:lpstr>Conclusões 7.1: trabalhos futuros</vt:lpstr>
      <vt:lpstr>Apresentação do PowerPoint</vt:lpstr>
      <vt:lpstr>Apresentação do PowerPoint</vt:lpstr>
      <vt:lpstr>Apresentação do PowerPoint</vt:lpstr>
      <vt:lpstr>Timetabling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101</cp:revision>
  <dcterms:created xsi:type="dcterms:W3CDTF">2023-05-30T00:17:32Z</dcterms:created>
  <dcterms:modified xsi:type="dcterms:W3CDTF">2024-05-23T22:56:57Z</dcterms:modified>
</cp:coreProperties>
</file>